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72" r:id="rId14"/>
    <p:sldId id="273" r:id="rId15"/>
    <p:sldId id="27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6"/>
  </p:normalViewPr>
  <p:slideViewPr>
    <p:cSldViewPr snapToGrid="0" snapToObjects="1">
      <p:cViewPr varScale="1">
        <p:scale>
          <a:sx n="85" d="100"/>
          <a:sy n="85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600031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679756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492370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880659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Shape 2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790635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733272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492716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840682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04762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273055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63604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701173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21065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86887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11427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"/><Relationship Id="rId3" Type="http://schemas.openxmlformats.org/officeDocument/2006/relationships/image" Target="../media/image16.tiff"/><Relationship Id="rId7" Type="http://schemas.openxmlformats.org/officeDocument/2006/relationships/image" Target="../media/image20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tif"/><Relationship Id="rId5" Type="http://schemas.openxmlformats.org/officeDocument/2006/relationships/image" Target="../media/image18.tif"/><Relationship Id="rId4" Type="http://schemas.openxmlformats.org/officeDocument/2006/relationships/image" Target="../media/image17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ikipedia.com" TargetMode="External"/><Relationship Id="rId5" Type="http://schemas.openxmlformats.org/officeDocument/2006/relationships/image" Target="../media/image8.tif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ctrTitle"/>
          </p:nvPr>
        </p:nvSpPr>
        <p:spPr>
          <a:xfrm>
            <a:off x="165100" y="139700"/>
            <a:ext cx="12268200" cy="961668"/>
          </a:xfrm>
          <a:prstGeom prst="rect">
            <a:avLst/>
          </a:prstGeom>
        </p:spPr>
        <p:txBody>
          <a:bodyPr/>
          <a:lstStyle>
            <a:lvl1pPr marR="448055" algn="l" defTabSz="448055">
              <a:defRPr sz="4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Course Introduction and Arduino Setup</a:t>
            </a:r>
          </a:p>
        </p:txBody>
      </p:sp>
      <p:pic>
        <p:nvPicPr>
          <p:cNvPr id="129" name="pasted-image.tif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1734" y="1719212"/>
            <a:ext cx="7028136" cy="7028137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166985" y="3706637"/>
            <a:ext cx="5161669" cy="3226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</a:t>
            </a:r>
            <a:r>
              <a:rPr lang="en-US" dirty="0"/>
              <a:t>hris</a:t>
            </a:r>
            <a:r>
              <a:rPr dirty="0"/>
              <a:t> Marone</a:t>
            </a:r>
            <a:r>
              <a:rPr lang="en-US" dirty="0"/>
              <a:t> &amp; Clay Wood</a:t>
            </a:r>
            <a:endParaRPr dirty="0"/>
          </a:p>
          <a:p>
            <a:pPr algn="l"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Techniques of </a:t>
            </a:r>
            <a:r>
              <a:rPr lang="en-US" dirty="0"/>
              <a:t>Geophysical </a:t>
            </a:r>
            <a:r>
              <a:rPr dirty="0"/>
              <a:t> </a:t>
            </a:r>
          </a:p>
          <a:p>
            <a:pPr algn="l"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Experimentation</a:t>
            </a:r>
          </a:p>
          <a:p>
            <a:pPr algn="l"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20 Jan 2021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141337" y="383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few example projects</a:t>
            </a:r>
          </a:p>
        </p:txBody>
      </p:sp>
      <p:pic>
        <p:nvPicPr>
          <p:cNvPr id="182" name="2016-06-07 18.23.07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458" y="1555987"/>
            <a:ext cx="9981884" cy="7486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141337" y="383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few example projects</a:t>
            </a:r>
          </a:p>
        </p:txBody>
      </p:sp>
      <p:pic>
        <p:nvPicPr>
          <p:cNvPr id="187" name="2015-04-13 14.18.07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994" y="1280041"/>
            <a:ext cx="6908812" cy="9211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image.tif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7932" y="5826193"/>
            <a:ext cx="5311136" cy="5311136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141337" y="383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Sources of inspiration are everywhere</a:t>
            </a:r>
          </a:p>
        </p:txBody>
      </p:sp>
      <p:pic>
        <p:nvPicPr>
          <p:cNvPr id="217" name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59" y="7821361"/>
            <a:ext cx="3086101" cy="132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asted-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0980" y="7928763"/>
            <a:ext cx="3744072" cy="11059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asted-image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8315" y="1389558"/>
            <a:ext cx="4089401" cy="541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asted-image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757" y="1408608"/>
            <a:ext cx="4245506" cy="541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asted-image.tif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877" y="1408608"/>
            <a:ext cx="4092823" cy="541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141337" y="378672"/>
            <a:ext cx="1272212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Let’s dig into the kit and see what you have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566" y="1551078"/>
            <a:ext cx="6581768" cy="67130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8140" y="1551078"/>
            <a:ext cx="5334312" cy="552258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141337" y="378672"/>
            <a:ext cx="1272212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Activity: Blinky </a:t>
            </a:r>
            <a:r>
              <a:rPr lang="en-US" dirty="0"/>
              <a:t>    --Let’s do it now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566" y="1551078"/>
            <a:ext cx="6581768" cy="67130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939985" y="8264106"/>
            <a:ext cx="65024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www.arduino.cc</a:t>
            </a:r>
            <a:r>
              <a:rPr lang="en-US" dirty="0"/>
              <a:t>/en/Tutorial/</a:t>
            </a:r>
            <a:r>
              <a:rPr lang="en-US" dirty="0" err="1"/>
              <a:t>BuiltInExamples</a:t>
            </a:r>
            <a:r>
              <a:rPr lang="en-US" dirty="0"/>
              <a:t>/Blink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141337" y="378672"/>
            <a:ext cx="1272212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Activity</a:t>
            </a:r>
            <a:r>
              <a:rPr lang="en-US" dirty="0"/>
              <a:t> due next week</a:t>
            </a:r>
            <a:r>
              <a:rPr dirty="0"/>
              <a:t>: </a:t>
            </a:r>
            <a:r>
              <a:rPr lang="en-US" dirty="0"/>
              <a:t>Stoplight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10550" y="1673525"/>
            <a:ext cx="11921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www.instructables.com</a:t>
            </a:r>
            <a:r>
              <a:rPr lang="en-US" dirty="0"/>
              <a:t>/Arduino-Street-Traffic-Light/</a:t>
            </a:r>
          </a:p>
        </p:txBody>
      </p:sp>
      <p:sp>
        <p:nvSpPr>
          <p:cNvPr id="6" name="Shape 231"/>
          <p:cNvSpPr/>
          <p:nvPr/>
        </p:nvSpPr>
        <p:spPr>
          <a:xfrm>
            <a:off x="587035" y="4223179"/>
            <a:ext cx="1272212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Submit your code </a:t>
            </a:r>
            <a:r>
              <a:rPr lang="en-US"/>
              <a:t>via Canvas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493510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141337" y="101673"/>
            <a:ext cx="1272212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Please read the syllabus and lecture </a:t>
            </a:r>
            <a:r>
              <a:rPr lang="en-US" dirty="0"/>
              <a:t>plans</a:t>
            </a:r>
            <a:r>
              <a:rPr dirty="0"/>
              <a:t>! This is a hands on class that requires participation</a:t>
            </a:r>
          </a:p>
        </p:txBody>
      </p:sp>
      <p:sp>
        <p:nvSpPr>
          <p:cNvPr id="133" name="Shape 133"/>
          <p:cNvSpPr/>
          <p:nvPr/>
        </p:nvSpPr>
        <p:spPr>
          <a:xfrm>
            <a:off x="755476" y="1765394"/>
            <a:ext cx="11493848" cy="3657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300" b="1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Course Goals</a:t>
            </a:r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	1.	To learn how to </a:t>
            </a:r>
            <a:r>
              <a:rPr b="1" u="sng" dirty="0"/>
              <a:t>design and build</a:t>
            </a:r>
            <a:r>
              <a:rPr dirty="0"/>
              <a:t> basic mechanical and electrical devices for laboratory measurement work.</a:t>
            </a:r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	2.	Gain </a:t>
            </a:r>
            <a:r>
              <a:rPr b="1" u="sng" dirty="0"/>
              <a:t>hands-on experience</a:t>
            </a:r>
            <a:r>
              <a:rPr dirty="0"/>
              <a:t> using real equipment, sensors, and machines</a:t>
            </a:r>
            <a:r>
              <a:rPr lang="en-US" dirty="0"/>
              <a:t> with particular focus on the Biaxial deformation machine in the Rock Mechanics Lab</a:t>
            </a:r>
            <a:endParaRPr dirty="0"/>
          </a:p>
        </p:txBody>
      </p:sp>
      <p:graphicFrame>
        <p:nvGraphicFramePr>
          <p:cNvPr id="134" name="Table 134"/>
          <p:cNvGraphicFramePr/>
          <p:nvPr>
            <p:extLst>
              <p:ext uri="{D42A27DB-BD31-4B8C-83A1-F6EECF244321}">
                <p14:modId xmlns:p14="http://schemas.microsoft.com/office/powerpoint/2010/main" val="1595351538"/>
              </p:ext>
            </p:extLst>
          </p:nvPr>
        </p:nvGraphicFramePr>
        <p:xfrm>
          <a:off x="3434333" y="6502400"/>
          <a:ext cx="6136133" cy="1813071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184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1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435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Exercises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L>
                    <a:lnT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2600" dirty="0"/>
                        <a:t>5</a:t>
                      </a:r>
                      <a:r>
                        <a:rPr sz="2600" dirty="0"/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35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Final Project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2600" dirty="0"/>
                        <a:t>4</a:t>
                      </a:r>
                      <a:r>
                        <a:rPr sz="2600" dirty="0"/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35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Class Participation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L>
                    <a:lnB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dirty="0"/>
                        <a:t>10%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R>
                    <a:lnB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41337" y="378672"/>
            <a:ext cx="1272212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Bring your </a:t>
            </a:r>
            <a:r>
              <a:rPr lang="en-US" dirty="0"/>
              <a:t>ELEGOO</a:t>
            </a:r>
            <a:r>
              <a:rPr dirty="0"/>
              <a:t> Kit and Laptop to every class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8331" y="1446218"/>
            <a:ext cx="106890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F1111"/>
                </a:solidFill>
                <a:latin typeface="Amazon Ember" charset="0"/>
              </a:rPr>
              <a:t>ELEGOO UNO Project Super Starter Kit with Tutorial and UNO R3 Compatible with Arduino 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623" y="3212777"/>
            <a:ext cx="5267384" cy="48058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2873" y="2646547"/>
            <a:ext cx="5689602" cy="580210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141337" y="101673"/>
            <a:ext cx="1272212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We’ll use Canvas and </a:t>
            </a:r>
            <a:r>
              <a:rPr lang="en-US" dirty="0" err="1"/>
              <a:t>Github</a:t>
            </a:r>
            <a:r>
              <a:rPr lang="en-US" dirty="0"/>
              <a:t>: 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/clay-wood/TGE-SP21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891BB-4E7F-E34D-A818-FA47A2B88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8891"/>
            <a:ext cx="13004800" cy="751114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91000" y="1616571"/>
            <a:ext cx="8436434" cy="5615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141337" y="505672"/>
            <a:ext cx="1272212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A key part of the</a:t>
            </a:r>
            <a:r>
              <a:rPr dirty="0"/>
              <a:t> course is a semester long project</a:t>
            </a:r>
          </a:p>
        </p:txBody>
      </p:sp>
      <p:sp>
        <p:nvSpPr>
          <p:cNvPr id="153" name="Shape 153"/>
          <p:cNvSpPr/>
          <p:nvPr/>
        </p:nvSpPr>
        <p:spPr>
          <a:xfrm>
            <a:off x="583877" y="7670799"/>
            <a:ext cx="11837046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457200" algn="l" defTabSz="457200">
              <a:tabLst>
                <a:tab pos="139700" algn="l"/>
                <a:tab pos="457200" algn="l"/>
              </a:tabLst>
              <a:defRPr sz="24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- Uses multiple disciplines we discuss (i.e. mechanical, electrical, software, etc.)</a:t>
            </a:r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sz="24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- Solves a problem with no commercial solution or no economical commercial solution.</a:t>
            </a:r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sz="24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- Will not cost thousands of dollars to build </a:t>
            </a:r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sz="24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- Does not put you or others in the path of potential harm or danger. </a:t>
            </a:r>
          </a:p>
        </p:txBody>
      </p:sp>
      <p:pic>
        <p:nvPicPr>
          <p:cNvPr id="154" name="pasted-imag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5063" y="1616571"/>
            <a:ext cx="3740012" cy="561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asted-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773" y="1608435"/>
            <a:ext cx="6613460" cy="5631773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10607873" y="6726766"/>
            <a:ext cx="261119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pPr>
            <a:r>
              <a:t>Images: </a:t>
            </a:r>
            <a:r>
              <a:rPr u="sng">
                <a:hlinkClick r:id="rId6"/>
              </a:rPr>
              <a:t>wikipedia.com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>
            <a:off x="141337" y="383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few example projects</a:t>
            </a:r>
          </a:p>
        </p:txBody>
      </p:sp>
      <p:pic>
        <p:nvPicPr>
          <p:cNvPr id="161" name="frisbee_label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410" y="1588417"/>
            <a:ext cx="7771980" cy="7771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141337" y="383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few example projects</a:t>
            </a:r>
          </a:p>
        </p:txBody>
      </p:sp>
      <p:pic>
        <p:nvPicPr>
          <p:cNvPr id="166" name="2016-01-10 13.21.47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9437" y="2631729"/>
            <a:ext cx="5606726" cy="4711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2015-11-17 19.46.53-1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44035" y="2637691"/>
            <a:ext cx="4701575" cy="4927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141337" y="383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few example projects</a:t>
            </a:r>
          </a:p>
        </p:txBody>
      </p:sp>
      <p:pic>
        <p:nvPicPr>
          <p:cNvPr id="172" name="2016-08-07 16.41.1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854" y="1441281"/>
            <a:ext cx="10321092" cy="77408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141337" y="383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few example projects</a:t>
            </a:r>
          </a:p>
        </p:txBody>
      </p:sp>
      <p:pic>
        <p:nvPicPr>
          <p:cNvPr id="177" name="2016-06-27 14.46.46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828" y="1476602"/>
            <a:ext cx="10097144" cy="7572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869</Words>
  <Application>Microsoft Macintosh PowerPoint</Application>
  <PresentationFormat>Custom</PresentationFormat>
  <Paragraphs>56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Amazon Ember</vt:lpstr>
      <vt:lpstr>Helvetica</vt:lpstr>
      <vt:lpstr>Helvetica Light</vt:lpstr>
      <vt:lpstr>Helvetica Neue</vt:lpstr>
      <vt:lpstr>White</vt:lpstr>
      <vt:lpstr>Course Introduction and Arduino 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 and Arduino Setup</dc:title>
  <cp:lastModifiedBy>Wood, Clay Emerson</cp:lastModifiedBy>
  <cp:revision>7</cp:revision>
  <dcterms:modified xsi:type="dcterms:W3CDTF">2021-01-18T19:01:02Z</dcterms:modified>
</cp:coreProperties>
</file>